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2" r:id="rId5"/>
    <p:sldId id="259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5" autoAdjust="0"/>
  </p:normalViewPr>
  <p:slideViewPr>
    <p:cSldViewPr snapToGrid="0">
      <p:cViewPr varScale="1">
        <p:scale>
          <a:sx n="75" d="100"/>
          <a:sy n="75" d="100"/>
        </p:scale>
        <p:origin x="82" y="29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A7978A4-0DCD-4364-B13F-C7E94BBDA356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8B8688-7032-443B-A932-E8346A356BAA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sv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FD04E4-EFE6-47B8-80CB-73619BAE1F66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7142BC-A7BD-4276-975D-6351998F7C85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2307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3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346059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4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867433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5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07489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6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552464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pt-BR" noProof="1" smtClean="0"/>
              <a:t>7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912014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1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A631C80-008E-4916-9C8D-2D693ADBE99D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EB8393-4CCB-426E-B69D-DF529362B64E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D8F8AF5-C58B-4BBB-A9F0-97B3102C0AE1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A84F39-E984-4387-8D49-64D3C1FFB214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4D8C920-00E2-432D-B61A-4A85A378FD54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66B2A9-D6E0-45E0-A89B-876430724D1F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7346CB-1631-4334-8B9C-E4FABD0423E1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E23EF4-3F39-4DF6-87AC-8AD5DCEDF045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DA8FF1-4D09-474A-86A5-72A66776E934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DF758FE-037E-4CAE-8618-D306C498A460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8B250A-288B-43D2-B0AB-E96B34AE3E2E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5E484F11-8993-440D-8940-C4E8FC5F26CE}" type="datetime1">
              <a:rPr lang="pt-BR" noProof="1" smtClean="0"/>
              <a:t>28/03/2021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slide" Target="slide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tângulo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37" name="Imagem 36" descr="Representações com números e linhas de uma placa de circuito digital 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Retângulo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2968" y="1419225"/>
            <a:ext cx="3409024" cy="2085869"/>
          </a:xfrm>
        </p:spPr>
        <p:txBody>
          <a:bodyPr rtlCol="0">
            <a:normAutofit/>
          </a:bodyPr>
          <a:lstStyle/>
          <a:p>
            <a:r>
              <a:rPr lang="pt-BR" sz="2800" noProof="1">
                <a:solidFill>
                  <a:srgbClr val="FFFFFF"/>
                </a:solidFill>
              </a:rPr>
              <a:t>Educação e desenvolvimento econômico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1733655"/>
          </a:xfrm>
        </p:spPr>
        <p:txBody>
          <a:bodyPr rtlCol="0">
            <a:normAutofit/>
          </a:bodyPr>
          <a:lstStyle/>
          <a:p>
            <a:pPr rtl="0"/>
            <a:r>
              <a:rPr lang="pt-BR" noProof="1">
                <a:solidFill>
                  <a:srgbClr val="EBEBEB"/>
                </a:solidFill>
              </a:rPr>
              <a:t>Uma visão dos municípios brasileiros</a:t>
            </a:r>
          </a:p>
        </p:txBody>
      </p:sp>
      <p:grpSp>
        <p:nvGrpSpPr>
          <p:cNvPr id="58" name="Grupo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Retângulo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tângulo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Retângulo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Retângulo 3">
            <a:extLst>
              <a:ext uri="{FF2B5EF4-FFF2-40B4-BE49-F238E27FC236}">
                <a16:creationId xmlns:a16="http://schemas.microsoft.com/office/drawing/2014/main" id="{B58233E4-C420-4B36-BC3B-7E32579007BA}"/>
              </a:ext>
            </a:extLst>
          </p:cNvPr>
          <p:cNvSpPr/>
          <p:nvPr/>
        </p:nvSpPr>
        <p:spPr>
          <a:xfrm>
            <a:off x="10159582" y="5682864"/>
            <a:ext cx="15985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noProof="1">
                <a:solidFill>
                  <a:srgbClr val="EBEBEB"/>
                </a:solidFill>
              </a:rPr>
              <a:t>Aloysio Silva</a:t>
            </a:r>
          </a:p>
          <a:p>
            <a:r>
              <a:rPr lang="pt-BR" noProof="1">
                <a:solidFill>
                  <a:srgbClr val="EBEBEB"/>
                </a:solidFill>
              </a:rPr>
              <a:t>Março de 2021</a:t>
            </a:r>
          </a:p>
        </p:txBody>
      </p:sp>
      <p:pic>
        <p:nvPicPr>
          <p:cNvPr id="1030" name="Picture 6" descr="PucMinas">
            <a:extLst>
              <a:ext uri="{FF2B5EF4-FFF2-40B4-BE49-F238E27FC236}">
                <a16:creationId xmlns:a16="http://schemas.microsoft.com/office/drawing/2014/main" id="{11DCD601-E900-44E2-938E-2860AA8634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2968" y="5621250"/>
            <a:ext cx="745723" cy="636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69D4C3C-648D-46F3-B76F-3973B42A4970}"/>
              </a:ext>
            </a:extLst>
          </p:cNvPr>
          <p:cNvSpPr/>
          <p:nvPr/>
        </p:nvSpPr>
        <p:spPr>
          <a:xfrm>
            <a:off x="8029517" y="732963"/>
            <a:ext cx="36150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400" noProof="1">
                <a:solidFill>
                  <a:srgbClr val="EBEBEB"/>
                </a:solidFill>
              </a:rPr>
              <a:t>Especialização em Ciência de Dados e Big Data</a:t>
            </a:r>
          </a:p>
        </p:txBody>
      </p: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EFF"/>
                </a:solidFill>
              </a:rPr>
              <a:t>ESCOPO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2AD5B63-7A7C-4901-A61C-235674929390}"/>
              </a:ext>
            </a:extLst>
          </p:cNvPr>
          <p:cNvSpPr txBox="1"/>
          <p:nvPr/>
        </p:nvSpPr>
        <p:spPr>
          <a:xfrm>
            <a:off x="816746" y="2361460"/>
            <a:ext cx="868673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  <a:hlinkClick r:id="rId3" action="ppaction://hlinksldjump"/>
              </a:rPr>
              <a:t>Introdução</a:t>
            </a:r>
            <a:endParaRPr lang="pt-BR" sz="3600" dirty="0">
              <a:solidFill>
                <a:srgbClr val="0070C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  <a:hlinkClick r:id="rId4" action="ppaction://hlinksldjump"/>
              </a:rPr>
              <a:t>Coleta e tratamento dos dados</a:t>
            </a:r>
            <a:endParaRPr lang="pt-BR" sz="3600" dirty="0">
              <a:solidFill>
                <a:srgbClr val="0070C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  <a:hlinkClick r:id="rId5" action="ppaction://hlinksldjump"/>
              </a:rPr>
              <a:t>Análise exploratória</a:t>
            </a:r>
            <a:endParaRPr lang="pt-BR" sz="3600" dirty="0">
              <a:solidFill>
                <a:srgbClr val="0070C0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  <a:hlinkClick r:id="rId6" action="ppaction://hlinksldjump"/>
              </a:rPr>
              <a:t>Modelo de </a:t>
            </a:r>
            <a:r>
              <a:rPr lang="pt-BR" sz="3600" dirty="0" err="1">
                <a:solidFill>
                  <a:srgbClr val="0070C0"/>
                </a:solidFill>
                <a:hlinkClick r:id="rId6" action="ppaction://hlinksldjump"/>
              </a:rPr>
              <a:t>Machine</a:t>
            </a:r>
            <a:r>
              <a:rPr lang="pt-BR" sz="3600" dirty="0">
                <a:solidFill>
                  <a:srgbClr val="0070C0"/>
                </a:solidFill>
                <a:hlinkClick r:id="rId6" action="ppaction://hlinksldjump"/>
              </a:rPr>
              <a:t> Learning e Visualização</a:t>
            </a:r>
            <a:endParaRPr lang="pt-BR" sz="3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EFF"/>
                </a:solidFill>
              </a:rPr>
              <a:t>Introdução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2AD5B63-7A7C-4901-A61C-235674929390}"/>
              </a:ext>
            </a:extLst>
          </p:cNvPr>
          <p:cNvSpPr txBox="1"/>
          <p:nvPr/>
        </p:nvSpPr>
        <p:spPr>
          <a:xfrm>
            <a:off x="816746" y="2361460"/>
            <a:ext cx="106354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Objetivo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Criar um modelo de predição do PIB per capita de um município com base nos níveis de escolaridade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Dados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IBGE: Censo demográfico de 2010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PIB Municipal</a:t>
            </a:r>
          </a:p>
        </p:txBody>
      </p:sp>
      <p:pic>
        <p:nvPicPr>
          <p:cNvPr id="6" name="Gráfico 5" descr="Reproduzir">
            <a:hlinkClick r:id="rId3" action="ppaction://hlinksldjump"/>
            <a:extLst>
              <a:ext uri="{FF2B5EF4-FFF2-40B4-BE49-F238E27FC236}">
                <a16:creationId xmlns:a16="http://schemas.microsoft.com/office/drawing/2014/main" id="{CD20FE8F-48E2-4600-8FEC-EA370B0B36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0" y="632460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10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EFF"/>
                </a:solidFill>
              </a:rPr>
              <a:t>Coleta e tratamento dos dados</a:t>
            </a:r>
          </a:p>
        </p:txBody>
      </p:sp>
      <p:pic>
        <p:nvPicPr>
          <p:cNvPr id="2050" name="Picture 2" descr="RBCM ::..">
            <a:extLst>
              <a:ext uri="{FF2B5EF4-FFF2-40B4-BE49-F238E27FC236}">
                <a16:creationId xmlns:a16="http://schemas.microsoft.com/office/drawing/2014/main" id="{F0C151F4-22BF-44ED-B1D9-25CF2FEB5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095" y="2430359"/>
            <a:ext cx="2352674" cy="1317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NM - Confederação Nacional de Municípios | Comunicação">
            <a:extLst>
              <a:ext uri="{FF2B5EF4-FFF2-40B4-BE49-F238E27FC236}">
                <a16:creationId xmlns:a16="http://schemas.microsoft.com/office/drawing/2014/main" id="{A7429E30-3D6E-4059-A1F1-750E809AB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025" y="4534526"/>
            <a:ext cx="2012782" cy="1507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luxograma: Disco Magnético 2">
            <a:extLst>
              <a:ext uri="{FF2B5EF4-FFF2-40B4-BE49-F238E27FC236}">
                <a16:creationId xmlns:a16="http://schemas.microsoft.com/office/drawing/2014/main" id="{A7F1E444-E689-4B32-8214-B8DC45E3B87E}"/>
              </a:ext>
            </a:extLst>
          </p:cNvPr>
          <p:cNvSpPr/>
          <p:nvPr/>
        </p:nvSpPr>
        <p:spPr>
          <a:xfrm>
            <a:off x="4722495" y="2241804"/>
            <a:ext cx="361950" cy="495300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Fluxograma: Disco Magnético 6">
            <a:extLst>
              <a:ext uri="{FF2B5EF4-FFF2-40B4-BE49-F238E27FC236}">
                <a16:creationId xmlns:a16="http://schemas.microsoft.com/office/drawing/2014/main" id="{476A88D6-4E48-445E-95D6-8B18B3599CDB}"/>
              </a:ext>
            </a:extLst>
          </p:cNvPr>
          <p:cNvSpPr/>
          <p:nvPr/>
        </p:nvSpPr>
        <p:spPr>
          <a:xfrm>
            <a:off x="4722495" y="2946654"/>
            <a:ext cx="361950" cy="495300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Fluxograma: Disco Magnético 7">
            <a:extLst>
              <a:ext uri="{FF2B5EF4-FFF2-40B4-BE49-F238E27FC236}">
                <a16:creationId xmlns:a16="http://schemas.microsoft.com/office/drawing/2014/main" id="{EF3E51E3-4377-4AFC-9E18-6F55DC024B4D}"/>
              </a:ext>
            </a:extLst>
          </p:cNvPr>
          <p:cNvSpPr/>
          <p:nvPr/>
        </p:nvSpPr>
        <p:spPr>
          <a:xfrm>
            <a:off x="4722495" y="3708655"/>
            <a:ext cx="361950" cy="495300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Fluxograma: Disco Magnético 8">
            <a:extLst>
              <a:ext uri="{FF2B5EF4-FFF2-40B4-BE49-F238E27FC236}">
                <a16:creationId xmlns:a16="http://schemas.microsoft.com/office/drawing/2014/main" id="{7E1BDB89-B3EC-4A16-9545-7D2FDB19E917}"/>
              </a:ext>
            </a:extLst>
          </p:cNvPr>
          <p:cNvSpPr/>
          <p:nvPr/>
        </p:nvSpPr>
        <p:spPr>
          <a:xfrm>
            <a:off x="4722495" y="5040698"/>
            <a:ext cx="361950" cy="495300"/>
          </a:xfrm>
          <a:prstGeom prst="flowChartMagneticDisk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52BC8C4-C1EE-4847-94DD-A90C5F7A815B}"/>
              </a:ext>
            </a:extLst>
          </p:cNvPr>
          <p:cNvSpPr txBox="1"/>
          <p:nvPr/>
        </p:nvSpPr>
        <p:spPr>
          <a:xfrm>
            <a:off x="5199947" y="2201032"/>
            <a:ext cx="16068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População com idade acima de 25 anos sem instrução ou com fundamental incompleto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9EBED4F-2917-490A-9CAB-F491AC327C77}"/>
              </a:ext>
            </a:extLst>
          </p:cNvPr>
          <p:cNvSpPr txBox="1"/>
          <p:nvPr/>
        </p:nvSpPr>
        <p:spPr>
          <a:xfrm>
            <a:off x="5199947" y="2991349"/>
            <a:ext cx="16068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População com idade acima de 25 anos com nível superior completo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4AC710A-89C1-4471-A957-0B0E4FDA63FB}"/>
              </a:ext>
            </a:extLst>
          </p:cNvPr>
          <p:cNvSpPr txBox="1"/>
          <p:nvPr/>
        </p:nvSpPr>
        <p:spPr>
          <a:xfrm>
            <a:off x="5145405" y="3779648"/>
            <a:ext cx="1606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População residente com filtro por idade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7A2EE65-C0C2-4CF4-AC19-3F6F6B6F075F}"/>
              </a:ext>
            </a:extLst>
          </p:cNvPr>
          <p:cNvSpPr txBox="1"/>
          <p:nvPr/>
        </p:nvSpPr>
        <p:spPr>
          <a:xfrm>
            <a:off x="5084445" y="5137000"/>
            <a:ext cx="16068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/>
              <a:t>PIB por município</a:t>
            </a:r>
          </a:p>
        </p:txBody>
      </p:sp>
      <p:sp>
        <p:nvSpPr>
          <p:cNvPr id="6" name="Seta: para a Direita 5">
            <a:extLst>
              <a:ext uri="{FF2B5EF4-FFF2-40B4-BE49-F238E27FC236}">
                <a16:creationId xmlns:a16="http://schemas.microsoft.com/office/drawing/2014/main" id="{8D23C9C1-DF0A-4741-BC4E-ABD8AE440450}"/>
              </a:ext>
            </a:extLst>
          </p:cNvPr>
          <p:cNvSpPr/>
          <p:nvPr/>
        </p:nvSpPr>
        <p:spPr>
          <a:xfrm>
            <a:off x="6922306" y="2887088"/>
            <a:ext cx="2271275" cy="1999872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luxograma: Disco Magnético 14">
            <a:extLst>
              <a:ext uri="{FF2B5EF4-FFF2-40B4-BE49-F238E27FC236}">
                <a16:creationId xmlns:a16="http://schemas.microsoft.com/office/drawing/2014/main" id="{C2810915-6A7F-42B4-92F7-AAFE83A874D8}"/>
              </a:ext>
            </a:extLst>
          </p:cNvPr>
          <p:cNvSpPr/>
          <p:nvPr/>
        </p:nvSpPr>
        <p:spPr>
          <a:xfrm>
            <a:off x="9288462" y="3166831"/>
            <a:ext cx="1417098" cy="1206872"/>
          </a:xfrm>
          <a:prstGeom prst="flowChartMagneticDisk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6D81592-FB94-4E22-B427-88959305E984}"/>
              </a:ext>
            </a:extLst>
          </p:cNvPr>
          <p:cNvSpPr txBox="1"/>
          <p:nvPr/>
        </p:nvSpPr>
        <p:spPr>
          <a:xfrm>
            <a:off x="9193582" y="4411415"/>
            <a:ext cx="16068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 err="1"/>
              <a:t>Dataset</a:t>
            </a:r>
            <a:r>
              <a:rPr lang="pt-BR" sz="1000" dirty="0"/>
              <a:t> resultante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6DF1D60D-E9CB-4ED5-978A-3DAC8D766918}"/>
              </a:ext>
            </a:extLst>
          </p:cNvPr>
          <p:cNvSpPr txBox="1"/>
          <p:nvPr/>
        </p:nvSpPr>
        <p:spPr>
          <a:xfrm>
            <a:off x="6867764" y="3428999"/>
            <a:ext cx="214415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000" dirty="0"/>
              <a:t>Chave – MUNICÍPIO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t-BR" sz="1000" dirty="0"/>
              <a:t>Junções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t-BR" sz="1000" dirty="0"/>
              <a:t>Filtros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t-BR" sz="1000" dirty="0"/>
              <a:t>Agrupamentos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t-BR" sz="1000" dirty="0"/>
              <a:t>Alterações de tipo</a:t>
            </a:r>
          </a:p>
        </p:txBody>
      </p:sp>
      <p:pic>
        <p:nvPicPr>
          <p:cNvPr id="18" name="Gráfico 17" descr="Reproduzir">
            <a:hlinkClick r:id="rId5" action="ppaction://hlinksldjump"/>
            <a:extLst>
              <a:ext uri="{FF2B5EF4-FFF2-40B4-BE49-F238E27FC236}">
                <a16:creationId xmlns:a16="http://schemas.microsoft.com/office/drawing/2014/main" id="{3BB829C6-529D-400C-B4F2-40F25F12D4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0800000">
            <a:off x="0" y="632460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8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4" grpId="0"/>
      <p:bldP spid="11" grpId="0"/>
      <p:bldP spid="12" grpId="0"/>
      <p:bldP spid="13" grpId="0"/>
      <p:bldP spid="6" grpId="0" animBg="1"/>
      <p:bldP spid="15" grpId="0" animBg="1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EFF"/>
                </a:solidFill>
              </a:rPr>
              <a:t>Análise exploratória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AA5DE6-AA38-4F0E-B4E3-831D5104CB5A}"/>
              </a:ext>
            </a:extLst>
          </p:cNvPr>
          <p:cNvSpPr txBox="1"/>
          <p:nvPr/>
        </p:nvSpPr>
        <p:spPr>
          <a:xfrm>
            <a:off x="816746" y="2361460"/>
            <a:ext cx="106354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Por que alguns municípios tão pequenos têm um PIB per capita tão alto?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Entendimento inicial da correlação entre as variáveis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Tratamentos de dados adicionais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Redução do </a:t>
            </a:r>
            <a:r>
              <a:rPr lang="pt-BR" sz="3600" dirty="0" err="1">
                <a:solidFill>
                  <a:srgbClr val="0070C0"/>
                </a:solidFill>
              </a:rPr>
              <a:t>dataset</a:t>
            </a:r>
            <a:endParaRPr lang="pt-BR" sz="3600" dirty="0">
              <a:solidFill>
                <a:srgbClr val="0070C0"/>
              </a:solidFill>
            </a:endParaRPr>
          </a:p>
        </p:txBody>
      </p:sp>
      <p:pic>
        <p:nvPicPr>
          <p:cNvPr id="5" name="Gráfico 4" descr="Reproduzir">
            <a:hlinkClick r:id="rId3" action="ppaction://hlinksldjump"/>
            <a:extLst>
              <a:ext uri="{FF2B5EF4-FFF2-40B4-BE49-F238E27FC236}">
                <a16:creationId xmlns:a16="http://schemas.microsoft.com/office/drawing/2014/main" id="{4BF2D9EF-F185-4C76-93CE-FFD94725E7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0" y="632460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66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EFF"/>
                </a:solidFill>
              </a:rPr>
              <a:t>Modelo de machine learning e visualização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2AD5B63-7A7C-4901-A61C-235674929390}"/>
              </a:ext>
            </a:extLst>
          </p:cNvPr>
          <p:cNvSpPr txBox="1"/>
          <p:nvPr/>
        </p:nvSpPr>
        <p:spPr>
          <a:xfrm>
            <a:off x="581192" y="2323360"/>
            <a:ext cx="103496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Criação do modelo de ML usando Regressão Linear</a:t>
            </a:r>
          </a:p>
          <a:p>
            <a:pPr lvl="1"/>
            <a:endParaRPr lang="pt-BR" sz="3600" dirty="0">
              <a:solidFill>
                <a:srgbClr val="0070C0"/>
              </a:solidFill>
            </a:endParaRPr>
          </a:p>
        </p:txBody>
      </p:sp>
      <p:sp>
        <p:nvSpPr>
          <p:cNvPr id="8" name="Seta: para Cima 7">
            <a:extLst>
              <a:ext uri="{FF2B5EF4-FFF2-40B4-BE49-F238E27FC236}">
                <a16:creationId xmlns:a16="http://schemas.microsoft.com/office/drawing/2014/main" id="{ED17CD43-8762-46CB-B6EF-712610CE11A2}"/>
              </a:ext>
            </a:extLst>
          </p:cNvPr>
          <p:cNvSpPr/>
          <p:nvPr/>
        </p:nvSpPr>
        <p:spPr>
          <a:xfrm rot="10800000">
            <a:off x="2956561" y="3508605"/>
            <a:ext cx="2692527" cy="1466850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Seta: para Cima 8">
            <a:extLst>
              <a:ext uri="{FF2B5EF4-FFF2-40B4-BE49-F238E27FC236}">
                <a16:creationId xmlns:a16="http://schemas.microsoft.com/office/drawing/2014/main" id="{4B183EF2-E3F2-4259-9AB7-413436FE58F3}"/>
              </a:ext>
            </a:extLst>
          </p:cNvPr>
          <p:cNvSpPr/>
          <p:nvPr/>
        </p:nvSpPr>
        <p:spPr>
          <a:xfrm>
            <a:off x="373761" y="3642830"/>
            <a:ext cx="2692527" cy="1466850"/>
          </a:xfrm>
          <a:prstGeom prst="up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% de pessoas com baixa escolaridade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D0F21560-4421-4DA0-95BD-14B0E6F5CE38}"/>
              </a:ext>
            </a:extLst>
          </p:cNvPr>
          <p:cNvSpPr/>
          <p:nvPr/>
        </p:nvSpPr>
        <p:spPr>
          <a:xfrm>
            <a:off x="3675721" y="3642831"/>
            <a:ext cx="12132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PIB per Capita</a:t>
            </a:r>
          </a:p>
        </p:txBody>
      </p:sp>
      <p:sp>
        <p:nvSpPr>
          <p:cNvPr id="11" name="Seta: para Cima 10">
            <a:extLst>
              <a:ext uri="{FF2B5EF4-FFF2-40B4-BE49-F238E27FC236}">
                <a16:creationId xmlns:a16="http://schemas.microsoft.com/office/drawing/2014/main" id="{DB2AD8E9-C9B7-43FB-97AC-B46C0DD40C45}"/>
              </a:ext>
            </a:extLst>
          </p:cNvPr>
          <p:cNvSpPr/>
          <p:nvPr/>
        </p:nvSpPr>
        <p:spPr>
          <a:xfrm>
            <a:off x="6658737" y="3587966"/>
            <a:ext cx="2692527" cy="1466850"/>
          </a:xfrm>
          <a:prstGeom prst="up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% de pessoas com alta escolaridade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3E2B88A8-50B4-487B-9130-243C8F171E47}"/>
              </a:ext>
            </a:extLst>
          </p:cNvPr>
          <p:cNvSpPr/>
          <p:nvPr/>
        </p:nvSpPr>
        <p:spPr>
          <a:xfrm>
            <a:off x="9960697" y="3587967"/>
            <a:ext cx="12132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PIB per Capita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BBF9239-4240-4CB2-99A1-D37788AD08C1}"/>
              </a:ext>
            </a:extLst>
          </p:cNvPr>
          <p:cNvSpPr txBox="1"/>
          <p:nvPr/>
        </p:nvSpPr>
        <p:spPr>
          <a:xfrm>
            <a:off x="611756" y="5376635"/>
            <a:ext cx="1043760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Previsão do PIB per capita com base na escolaridade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Todas as etapas até aqui implementadas em Python</a:t>
            </a:r>
          </a:p>
          <a:p>
            <a:pPr lvl="1"/>
            <a:endParaRPr lang="pt-BR" sz="3600" dirty="0">
              <a:solidFill>
                <a:srgbClr val="0070C0"/>
              </a:solidFill>
            </a:endParaRPr>
          </a:p>
        </p:txBody>
      </p:sp>
      <p:sp>
        <p:nvSpPr>
          <p:cNvPr id="14" name="Seta: para Cima 13">
            <a:extLst>
              <a:ext uri="{FF2B5EF4-FFF2-40B4-BE49-F238E27FC236}">
                <a16:creationId xmlns:a16="http://schemas.microsoft.com/office/drawing/2014/main" id="{4B97BFA3-D772-4809-ADEE-2834C0ED2DA4}"/>
              </a:ext>
            </a:extLst>
          </p:cNvPr>
          <p:cNvSpPr/>
          <p:nvPr/>
        </p:nvSpPr>
        <p:spPr>
          <a:xfrm>
            <a:off x="9351264" y="3587966"/>
            <a:ext cx="2692527" cy="1466850"/>
          </a:xfrm>
          <a:prstGeom prst="up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PIB per Capita</a:t>
            </a:r>
          </a:p>
        </p:txBody>
      </p:sp>
    </p:spTree>
    <p:extLst>
      <p:ext uri="{BB962C8B-B14F-4D97-AF65-F5344CB8AC3E}">
        <p14:creationId xmlns:p14="http://schemas.microsoft.com/office/powerpoint/2010/main" val="351675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  <p:bldP spid="9" grpId="0" animBg="1"/>
      <p:bldP spid="4" grpId="0"/>
      <p:bldP spid="11" grpId="0" animBg="1"/>
      <p:bldP spid="12" grpId="0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>
            <a:normAutofit/>
          </a:bodyPr>
          <a:lstStyle/>
          <a:p>
            <a:r>
              <a:rPr lang="pt-BR" noProof="1">
                <a:solidFill>
                  <a:srgbClr val="FFFEFF"/>
                </a:solidFill>
              </a:rPr>
              <a:t>Modelo de machine learning e visualização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2AD5B63-7A7C-4901-A61C-235674929390}"/>
              </a:ext>
            </a:extLst>
          </p:cNvPr>
          <p:cNvSpPr txBox="1"/>
          <p:nvPr/>
        </p:nvSpPr>
        <p:spPr>
          <a:xfrm>
            <a:off x="581192" y="2323360"/>
            <a:ext cx="112071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3600" dirty="0">
                <a:solidFill>
                  <a:srgbClr val="0070C0"/>
                </a:solidFill>
              </a:rPr>
              <a:t>Dashboard para visualização dos resultados no Power BI</a:t>
            </a:r>
          </a:p>
          <a:p>
            <a:pPr lvl="1"/>
            <a:endParaRPr lang="pt-BR" sz="3600" dirty="0">
              <a:solidFill>
                <a:srgbClr val="0070C0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DB1A278-FD6F-415C-A781-46CF14C3B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919" y="3101243"/>
            <a:ext cx="5756275" cy="332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093275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903_TF45205285.potx" id="{E9F64CDD-FA66-4CD4-A67C-4D688590200C}" vid="{99A5EB42-2814-4A4E-BB80-59815E57D55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Dividendo</Template>
  <TotalTime>449</TotalTime>
  <Words>218</Words>
  <Application>Microsoft Office PowerPoint</Application>
  <PresentationFormat>Widescreen</PresentationFormat>
  <Paragraphs>50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Calibri</vt:lpstr>
      <vt:lpstr>Gill Sans MT</vt:lpstr>
      <vt:lpstr>Wingdings</vt:lpstr>
      <vt:lpstr>Wingdings 2</vt:lpstr>
      <vt:lpstr>Dividendo</vt:lpstr>
      <vt:lpstr>Educação e desenvolvimento econômico</vt:lpstr>
      <vt:lpstr>ESCOPO</vt:lpstr>
      <vt:lpstr>Introdução</vt:lpstr>
      <vt:lpstr>Coleta e tratamento dos dados</vt:lpstr>
      <vt:lpstr>Análise exploratória</vt:lpstr>
      <vt:lpstr>Modelo de machine learning e visualização</vt:lpstr>
      <vt:lpstr>Modelo de machine learning e visualização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Educação e desenvolvimento econômico</dc:title>
  <dc:creator>Aloysio Silva</dc:creator>
  <cp:lastModifiedBy>Aloysio Silva</cp:lastModifiedBy>
  <cp:revision>16</cp:revision>
  <dcterms:created xsi:type="dcterms:W3CDTF">2021-03-26T19:03:54Z</dcterms:created>
  <dcterms:modified xsi:type="dcterms:W3CDTF">2021-03-28T19:37:43Z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